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80" r:id="rId4"/>
    <p:sldId id="269" r:id="rId5"/>
    <p:sldId id="277" r:id="rId6"/>
    <p:sldId id="273" r:id="rId7"/>
    <p:sldId id="274" r:id="rId8"/>
    <p:sldId id="275" r:id="rId9"/>
    <p:sldId id="276" r:id="rId10"/>
    <p:sldId id="279" r:id="rId11"/>
    <p:sldId id="289" r:id="rId12"/>
    <p:sldId id="293" r:id="rId13"/>
    <p:sldId id="290" r:id="rId14"/>
    <p:sldId id="291" r:id="rId15"/>
    <p:sldId id="264" r:id="rId16"/>
    <p:sldId id="268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5173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117" autoAdjust="0"/>
    <p:restoredTop sz="94660"/>
  </p:normalViewPr>
  <p:slideViewPr>
    <p:cSldViewPr snapToGrid="0">
      <p:cViewPr varScale="1">
        <p:scale>
          <a:sx n="46" d="100"/>
          <a:sy n="46" d="100"/>
        </p:scale>
        <p:origin x="-110" y="-2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BC9C1-17C1-4AB8-85F7-619BE077DAF4}" type="datetimeFigureOut">
              <a:rPr lang="en-US" smtClean="0"/>
              <a:pPr/>
              <a:t>10/12/2016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4A442-3FEC-4E1F-98B3-52FE8944502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3911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BC9C1-17C1-4AB8-85F7-619BE077DAF4}" type="datetimeFigureOut">
              <a:rPr lang="en-US" smtClean="0"/>
              <a:pPr/>
              <a:t>10/12/2016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4A442-3FEC-4E1F-98B3-52FE8944502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944474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BC9C1-17C1-4AB8-85F7-619BE077DAF4}" type="datetimeFigureOut">
              <a:rPr lang="en-US" smtClean="0"/>
              <a:pPr/>
              <a:t>10/12/2016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4A442-3FEC-4E1F-98B3-52FE8944502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41502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BC9C1-17C1-4AB8-85F7-619BE077DAF4}" type="datetimeFigureOut">
              <a:rPr lang="en-US" smtClean="0"/>
              <a:pPr/>
              <a:t>10/12/2016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4A442-3FEC-4E1F-98B3-52FE8944502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49402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BC9C1-17C1-4AB8-85F7-619BE077DAF4}" type="datetimeFigureOut">
              <a:rPr lang="en-US" smtClean="0"/>
              <a:pPr/>
              <a:t>10/12/2016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4A442-3FEC-4E1F-98B3-52FE8944502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77740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BC9C1-17C1-4AB8-85F7-619BE077DAF4}" type="datetimeFigureOut">
              <a:rPr lang="en-US" smtClean="0"/>
              <a:pPr/>
              <a:t>10/12/2016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4A442-3FEC-4E1F-98B3-52FE8944502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747210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BC9C1-17C1-4AB8-85F7-619BE077DAF4}" type="datetimeFigureOut">
              <a:rPr lang="en-US" smtClean="0"/>
              <a:pPr/>
              <a:t>10/12/2016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4A442-3FEC-4E1F-98B3-52FE8944502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42156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BC9C1-17C1-4AB8-85F7-619BE077DAF4}" type="datetimeFigureOut">
              <a:rPr lang="en-US" smtClean="0"/>
              <a:pPr/>
              <a:t>10/12/2016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4A442-3FEC-4E1F-98B3-52FE8944502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79321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BC9C1-17C1-4AB8-85F7-619BE077DAF4}" type="datetimeFigureOut">
              <a:rPr lang="en-US" smtClean="0"/>
              <a:pPr/>
              <a:t>10/12/2016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4A442-3FEC-4E1F-98B3-52FE8944502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91263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BC9C1-17C1-4AB8-85F7-619BE077DAF4}" type="datetimeFigureOut">
              <a:rPr lang="en-US" smtClean="0"/>
              <a:pPr/>
              <a:t>10/12/2016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4A442-3FEC-4E1F-98B3-52FE8944502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87849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BC9C1-17C1-4AB8-85F7-619BE077DAF4}" type="datetimeFigureOut">
              <a:rPr lang="en-US" smtClean="0"/>
              <a:pPr/>
              <a:t>10/12/2016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4A442-3FEC-4E1F-98B3-52FE8944502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64238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100000">
              <a:schemeClr val="bg2">
                <a:lumMod val="50000"/>
              </a:schemeClr>
            </a:gs>
            <a:gs pos="53000">
              <a:schemeClr val="accent1">
                <a:lumMod val="60000"/>
                <a:lumOff val="4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8BC9C1-17C1-4AB8-85F7-619BE077DAF4}" type="datetimeFigureOut">
              <a:rPr lang="en-US" smtClean="0"/>
              <a:pPr/>
              <a:t>10/12/2016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E4A442-3FEC-4E1F-98B3-52FE8944502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83298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4400" b="1" dirty="0"/>
              <a:t>Gulf, Franklin, Liberty, Gadsden Counties</a:t>
            </a:r>
            <a:r>
              <a:rPr lang="en-US" sz="4400" dirty="0"/>
              <a:t/>
            </a:r>
            <a:br>
              <a:rPr lang="en-US" sz="4400" dirty="0"/>
            </a:br>
            <a:r>
              <a:rPr lang="en-US" b="1" dirty="0"/>
              <a:t>Freight Logistic Zone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930013"/>
            <a:ext cx="9144000" cy="1692321"/>
          </a:xfrm>
        </p:spPr>
        <p:txBody>
          <a:bodyPr>
            <a:normAutofit/>
          </a:bodyPr>
          <a:lstStyle/>
          <a:p>
            <a:r>
              <a:rPr lang="en-US" sz="2800" b="1" dirty="0"/>
              <a:t>Gulf County Economic Development Coalition</a:t>
            </a:r>
          </a:p>
          <a:p>
            <a:r>
              <a:rPr lang="en-US" b="1" dirty="0"/>
              <a:t>Technical Assistance Grant FY 2016-2017</a:t>
            </a:r>
          </a:p>
          <a:p>
            <a:r>
              <a:rPr lang="en-US" sz="2000" b="1" dirty="0"/>
              <a:t>October 12, 2016</a:t>
            </a:r>
          </a:p>
          <a:p>
            <a:endParaRPr lang="en-US" sz="2000" b="1" dirty="0"/>
          </a:p>
          <a:p>
            <a:endParaRPr lang="en-US" sz="2000" b="1" dirty="0"/>
          </a:p>
          <a:p>
            <a:endParaRPr lang="en-US" sz="2000" b="1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9650" y="4800600"/>
            <a:ext cx="1714500" cy="133731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68867" y="5117284"/>
            <a:ext cx="3398625" cy="93031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309892" y="4800600"/>
            <a:ext cx="1577340" cy="133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44197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Section 311.103, Florida Statutes</a:t>
            </a:r>
            <a:br>
              <a:rPr lang="en-US" b="1" dirty="0"/>
            </a:br>
            <a:r>
              <a:rPr lang="en-US" b="1" dirty="0"/>
              <a:t>Designation of state freight logistic zones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“</a:t>
            </a:r>
            <a:r>
              <a:rPr lang="en-US" b="1" dirty="0"/>
              <a:t>Freight Logistics Zone</a:t>
            </a:r>
            <a:r>
              <a:rPr lang="en-US" dirty="0"/>
              <a:t>” grouping of activities/infrastructure associated with freight transportation/related services within a defined area around an intermodal logistics center as defined in s. 311.101(2).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“</a:t>
            </a:r>
            <a:r>
              <a:rPr lang="en-US" b="1" dirty="0"/>
              <a:t>Intermodal Logistic Center</a:t>
            </a:r>
            <a:r>
              <a:rPr lang="en-US" dirty="0"/>
              <a:t>” including, but not limited to, an “inland port”, means a facility/group of facilities serving as a point of intermodal transfer of freight in a specific area physically separated from a seaport where activities relating to transport, logistics, goods distribution, consolidation, or value-added activities carried out and whose activities and services are designed to support or be supported by conveyance or shipping through one or more seaports listed in s. 311.09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42049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Purpose of the Freight Logistic Zone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Identify a zone and supporting infrastructure that serves a strategic interest in the region and the State.</a:t>
            </a:r>
          </a:p>
          <a:p>
            <a:r>
              <a:rPr lang="en-US" dirty="0"/>
              <a:t>Collect and analyze freight activity data and needed infrastructure improvements</a:t>
            </a:r>
          </a:p>
          <a:p>
            <a:r>
              <a:rPr lang="en-US" dirty="0"/>
              <a:t>Needed infrastructure improvements to be considered for priority on state funding</a:t>
            </a:r>
          </a:p>
        </p:txBody>
      </p:sp>
    </p:spTree>
    <p:extLst>
      <p:ext uri="{BB962C8B-B14F-4D97-AF65-F5344CB8AC3E}">
        <p14:creationId xmlns:p14="http://schemas.microsoft.com/office/powerpoint/2010/main" xmlns="" val="1622975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Preliminary Areas of Interest for FLZ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FDOT District 3 Freight Infrastructure</a:t>
            </a:r>
          </a:p>
          <a:p>
            <a:r>
              <a:rPr lang="en-US" dirty="0"/>
              <a:t>Freight Infrastructure in the 4-counties and surrounding area</a:t>
            </a:r>
          </a:p>
          <a:p>
            <a:r>
              <a:rPr lang="en-US" dirty="0"/>
              <a:t>Strategic Intermodal Systems (SIS) highways, railroads, airports, seaports</a:t>
            </a:r>
          </a:p>
          <a:p>
            <a:r>
              <a:rPr lang="en-US" dirty="0"/>
              <a:t>Non-SIS State highways, general aviation airports</a:t>
            </a:r>
          </a:p>
          <a:p>
            <a:r>
              <a:rPr lang="en-US" dirty="0"/>
              <a:t>Warehousing, Distribution centers, trucking terminals</a:t>
            </a:r>
          </a:p>
          <a:p>
            <a:r>
              <a:rPr lang="en-US" dirty="0"/>
              <a:t>Foreign Trade Zones</a:t>
            </a:r>
          </a:p>
          <a:p>
            <a:r>
              <a:rPr lang="en-US" dirty="0"/>
              <a:t>Truck data</a:t>
            </a:r>
          </a:p>
          <a:p>
            <a:r>
              <a:rPr lang="en-US" dirty="0"/>
              <a:t>Industrial/Commercial Comprehensive Plan FLUM designations</a:t>
            </a:r>
          </a:p>
          <a:p>
            <a:r>
              <a:rPr lang="en-US"/>
              <a:t>Strategic Sites</a:t>
            </a:r>
            <a:endParaRPr lang="en-US" dirty="0"/>
          </a:p>
          <a:p>
            <a:r>
              <a:rPr lang="en-US" dirty="0"/>
              <a:t>Clusters of Industrial Uses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54328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1574" y="-382385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FDOT </a:t>
            </a:r>
            <a:r>
              <a:rPr lang="en-US" b="1" dirty="0" smtClean="0"/>
              <a:t>District </a:t>
            </a:r>
            <a:r>
              <a:rPr lang="en-US" b="1" dirty="0"/>
              <a:t>3 Freight Infrastructure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6200000">
            <a:off x="2914943" y="-579832"/>
            <a:ext cx="6545410" cy="9001860"/>
          </a:xfrm>
        </p:spPr>
      </p:pic>
    </p:spTree>
    <p:extLst>
      <p:ext uri="{BB962C8B-B14F-4D97-AF65-F5344CB8AC3E}">
        <p14:creationId xmlns:p14="http://schemas.microsoft.com/office/powerpoint/2010/main" xmlns="" val="1543243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1699" y="-332509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Gulf County Freight Infrastructure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6200000">
            <a:off x="2574834" y="1839195"/>
            <a:ext cx="6441310" cy="4128314"/>
          </a:xfrm>
        </p:spPr>
      </p:pic>
    </p:spTree>
    <p:extLst>
      <p:ext uri="{BB962C8B-B14F-4D97-AF65-F5344CB8AC3E}">
        <p14:creationId xmlns:p14="http://schemas.microsoft.com/office/powerpoint/2010/main" xmlns="" val="3773546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333144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Franklin County Freight Infrastructure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71104" y="575122"/>
            <a:ext cx="9849792" cy="6282878"/>
          </a:xfrm>
        </p:spPr>
      </p:pic>
    </p:spTree>
    <p:extLst>
      <p:ext uri="{BB962C8B-B14F-4D97-AF65-F5344CB8AC3E}">
        <p14:creationId xmlns:p14="http://schemas.microsoft.com/office/powerpoint/2010/main" xmlns="" val="2818078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1575" y="-333144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Liberty County Freight Infrastructure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80407" y="541973"/>
            <a:ext cx="9812140" cy="6237618"/>
          </a:xfrm>
        </p:spPr>
      </p:pic>
    </p:spTree>
    <p:extLst>
      <p:ext uri="{BB962C8B-B14F-4D97-AF65-F5344CB8AC3E}">
        <p14:creationId xmlns:p14="http://schemas.microsoft.com/office/powerpoint/2010/main" xmlns="" val="1842883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383020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Gadsden County Freight Infrastructure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97033" y="475730"/>
            <a:ext cx="9852636" cy="6289822"/>
          </a:xfrm>
        </p:spPr>
      </p:pic>
    </p:spTree>
    <p:extLst>
      <p:ext uri="{BB962C8B-B14F-4D97-AF65-F5344CB8AC3E}">
        <p14:creationId xmlns:p14="http://schemas.microsoft.com/office/powerpoint/2010/main" xmlns="" val="4176538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333144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FDOT District 3 SIS Facilities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46016" y="687170"/>
            <a:ext cx="9411838" cy="6170830"/>
          </a:xfrm>
        </p:spPr>
      </p:pic>
    </p:spTree>
    <p:extLst>
      <p:ext uri="{BB962C8B-B14F-4D97-AF65-F5344CB8AC3E}">
        <p14:creationId xmlns:p14="http://schemas.microsoft.com/office/powerpoint/2010/main" xmlns="" val="2297379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1574" y="-383021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FDOT District 3 SIS Facilities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63866" y="498764"/>
            <a:ext cx="10064268" cy="6128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15736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333144"/>
            <a:ext cx="10515600" cy="1325563"/>
          </a:xfrm>
        </p:spPr>
        <p:txBody>
          <a:bodyPr/>
          <a:lstStyle/>
          <a:p>
            <a:pPr algn="ctr"/>
            <a:r>
              <a:rPr lang="en-US" b="1" dirty="0" smtClean="0"/>
              <a:t>Inclusive Map &amp; Truck Data</a:t>
            </a:r>
            <a:endParaRPr lang="en-US" b="1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17218" y="650962"/>
            <a:ext cx="9157564" cy="6207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51540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1574" y="-283268"/>
            <a:ext cx="10515600" cy="1325563"/>
          </a:xfrm>
        </p:spPr>
        <p:txBody>
          <a:bodyPr/>
          <a:lstStyle/>
          <a:p>
            <a:pPr algn="ctr"/>
            <a:r>
              <a:rPr lang="en-US" b="1" dirty="0" smtClean="0"/>
              <a:t>Strategic Sites Inventory and ILC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06896" y="650962"/>
            <a:ext cx="9778208" cy="6207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59985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1574" y="-333144"/>
            <a:ext cx="10515600" cy="1325563"/>
          </a:xfrm>
        </p:spPr>
        <p:txBody>
          <a:bodyPr/>
          <a:lstStyle/>
          <a:p>
            <a:pPr algn="ctr"/>
            <a:r>
              <a:rPr lang="en-US" b="1" dirty="0" smtClean="0"/>
              <a:t>Proposed Intermodal Logistics Center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8400" y="698269"/>
            <a:ext cx="10171690" cy="6301392"/>
          </a:xfrm>
        </p:spPr>
      </p:pic>
    </p:spTree>
    <p:extLst>
      <p:ext uri="{BB962C8B-B14F-4D97-AF65-F5344CB8AC3E}">
        <p14:creationId xmlns:p14="http://schemas.microsoft.com/office/powerpoint/2010/main" xmlns="" val="141283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/>
            </a:r>
            <a:br>
              <a:rPr lang="en-US" dirty="0"/>
            </a:br>
            <a:r>
              <a:rPr lang="en-US" sz="6600" b="1" dirty="0"/>
              <a:t>Timetable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October 14, 2016</a:t>
            </a:r>
            <a:r>
              <a:rPr lang="en-US" dirty="0"/>
              <a:t>: Deliverable #1. Working Group Summit 1/Map preliminary areas of interest for proposed FLZ</a:t>
            </a:r>
          </a:p>
          <a:p>
            <a:r>
              <a:rPr lang="en-US" b="1" dirty="0"/>
              <a:t>December 15, 2016</a:t>
            </a:r>
            <a:r>
              <a:rPr lang="en-US" dirty="0"/>
              <a:t>: Deliverable #2.  Strategic Sites Inventory Report</a:t>
            </a:r>
          </a:p>
          <a:p>
            <a:r>
              <a:rPr lang="en-US" b="1" dirty="0"/>
              <a:t>March 31, 2017</a:t>
            </a:r>
            <a:r>
              <a:rPr lang="en-US" dirty="0"/>
              <a:t>:  Deliverable #3.  Draft Strategic Plan for proposed FLZ</a:t>
            </a:r>
          </a:p>
          <a:p>
            <a:r>
              <a:rPr lang="en-US" b="1" dirty="0"/>
              <a:t>May 15, 2017</a:t>
            </a:r>
            <a:r>
              <a:rPr lang="en-US" dirty="0"/>
              <a:t>:  Deliverable #4.  Working Group Summit 2</a:t>
            </a:r>
          </a:p>
          <a:p>
            <a:r>
              <a:rPr lang="en-US" b="1" dirty="0"/>
              <a:t>June 15, 2017</a:t>
            </a:r>
            <a:r>
              <a:rPr lang="en-US" dirty="0"/>
              <a:t>: Deliverable #5. Public Hearings and Final Strategic Plan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35934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Questions?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Bruce Ballister – ARPC Economic Development</a:t>
            </a:r>
          </a:p>
          <a:p>
            <a:r>
              <a:rPr lang="en-US" dirty="0"/>
              <a:t>Kwentin Eastberg - ARPC Transportation Consultant</a:t>
            </a:r>
          </a:p>
          <a:p>
            <a:r>
              <a:rPr lang="en-US" dirty="0"/>
              <a:t>Marina Pennington – Planning Consultant</a:t>
            </a:r>
          </a:p>
          <a:p>
            <a:r>
              <a:rPr lang="en-US" dirty="0"/>
              <a:t>Victor Leotta – LEO, LLC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9650" y="4800600"/>
            <a:ext cx="1714500" cy="133731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96687" y="4966413"/>
            <a:ext cx="3398625" cy="100568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309892" y="4800600"/>
            <a:ext cx="1577340" cy="133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67431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492</TotalTime>
  <Words>394</Words>
  <Application>Microsoft Office PowerPoint</Application>
  <PresentationFormat>Custom</PresentationFormat>
  <Paragraphs>46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Gulf, Franklin, Liberty, Gadsden Counties Freight Logistic Zone </vt:lpstr>
      <vt:lpstr>Section 311.103, Florida Statutes Designation of state freight logistic zones</vt:lpstr>
      <vt:lpstr>Purpose of the Freight Logistic Zone</vt:lpstr>
      <vt:lpstr>Preliminary Areas of Interest for FLZ</vt:lpstr>
      <vt:lpstr>FDOT District 3 Freight Infrastructure</vt:lpstr>
      <vt:lpstr>Gulf County Freight Infrastructure</vt:lpstr>
      <vt:lpstr>Franklin County Freight Infrastructure</vt:lpstr>
      <vt:lpstr>Liberty County Freight Infrastructure</vt:lpstr>
      <vt:lpstr>Gadsden County Freight Infrastructure</vt:lpstr>
      <vt:lpstr>FDOT District 3 SIS Facilities</vt:lpstr>
      <vt:lpstr>FDOT District 3 SIS Facilities</vt:lpstr>
      <vt:lpstr>Inclusive Map &amp; Truck Data</vt:lpstr>
      <vt:lpstr>Strategic Sites Inventory and ILC</vt:lpstr>
      <vt:lpstr>Proposed Intermodal Logistics Center</vt:lpstr>
      <vt:lpstr> Timetable</vt:lpstr>
      <vt:lpstr>Questions?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Gulf, Franklin, Liberty, Gadsden Counties Freight Logistic Zone</dc:title>
  <dc:creator>Marina Pennington</dc:creator>
  <cp:lastModifiedBy>admin</cp:lastModifiedBy>
  <cp:revision>62</cp:revision>
  <dcterms:created xsi:type="dcterms:W3CDTF">2016-09-12T19:24:23Z</dcterms:created>
  <dcterms:modified xsi:type="dcterms:W3CDTF">2016-10-12T13:33:32Z</dcterms:modified>
</cp:coreProperties>
</file>